
<file path=[Content_Types].xml><?xml version="1.0" encoding="utf-8"?>
<Types xmlns="http://schemas.openxmlformats.org/package/2006/content-types">
  <Default Extension="png" ContentType="image/png"/>
  <Default Extension="jpeg" ContentType="image/jpeg"/>
  <Default Extension="mov" ContentType="video/quicktime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57" r:id="rId1"/>
  </p:sldMasterIdLst>
  <p:notesMasterIdLst>
    <p:notesMasterId r:id="rId11"/>
  </p:notesMasterIdLst>
  <p:sldIdLst>
    <p:sldId id="256" r:id="rId2"/>
    <p:sldId id="257" r:id="rId3"/>
    <p:sldId id="258" r:id="rId4"/>
    <p:sldId id="262" r:id="rId5"/>
    <p:sldId id="260" r:id="rId6"/>
    <p:sldId id="261" r:id="rId7"/>
    <p:sldId id="264" r:id="rId8"/>
    <p:sldId id="259" r:id="rId9"/>
    <p:sldId id="263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254"/>
    <p:restoredTop sz="94674"/>
  </p:normalViewPr>
  <p:slideViewPr>
    <p:cSldViewPr snapToGrid="0" snapToObjects="1">
      <p:cViewPr varScale="1">
        <p:scale>
          <a:sx n="110" d="100"/>
          <a:sy n="110" d="100"/>
        </p:scale>
        <p:origin x="176" y="4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7160EF-80E8-5643-B22D-E0713017D08F}" type="datetimeFigureOut">
              <a:rPr lang="en-US" smtClean="0"/>
              <a:t>10/9/21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87F670-3E70-6341-9B37-65E5BDA48F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0667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87F670-3E70-6341-9B37-65E5BDA48FD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3841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706D90-D707-0E45-B1F5-85C890FFB167}" type="datetimeFigureOut">
              <a:rPr lang="en-US" smtClean="0"/>
              <a:t>10/1/21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D39CF-3ABB-AC4F-BE72-AB7C80CB75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8912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706D90-D707-0E45-B1F5-85C890FFB167}" type="datetimeFigureOut">
              <a:rPr lang="en-US" smtClean="0"/>
              <a:t>10/1/21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D39CF-3ABB-AC4F-BE72-AB7C80CB75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1148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706D90-D707-0E45-B1F5-85C890FFB167}" type="datetimeFigureOut">
              <a:rPr lang="en-US" smtClean="0"/>
              <a:t>10/1/21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D39CF-3ABB-AC4F-BE72-AB7C80CB75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4530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706D90-D707-0E45-B1F5-85C890FFB167}" type="datetimeFigureOut">
              <a:rPr lang="en-US" smtClean="0"/>
              <a:t>10/1/21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D39CF-3ABB-AC4F-BE72-AB7C80CB7570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193086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706D90-D707-0E45-B1F5-85C890FFB167}" type="datetimeFigureOut">
              <a:rPr lang="en-US" smtClean="0"/>
              <a:t>10/1/21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D39CF-3ABB-AC4F-BE72-AB7C80CB75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6091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706D90-D707-0E45-B1F5-85C890FFB167}" type="datetimeFigureOut">
              <a:rPr lang="en-US" smtClean="0"/>
              <a:t>10/1/21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D39CF-3ABB-AC4F-BE72-AB7C80CB75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1412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706D90-D707-0E45-B1F5-85C890FFB167}" type="datetimeFigureOut">
              <a:rPr lang="en-US" smtClean="0"/>
              <a:t>10/1/21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D39CF-3ABB-AC4F-BE72-AB7C80CB75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0626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706D90-D707-0E45-B1F5-85C890FFB167}" type="datetimeFigureOut">
              <a:rPr lang="en-US" smtClean="0"/>
              <a:t>10/1/21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D39CF-3ABB-AC4F-BE72-AB7C80CB75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15370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706D90-D707-0E45-B1F5-85C890FFB167}" type="datetimeFigureOut">
              <a:rPr lang="en-US" smtClean="0"/>
              <a:t>10/1/21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D39CF-3ABB-AC4F-BE72-AB7C80CB75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8126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706D90-D707-0E45-B1F5-85C890FFB167}" type="datetimeFigureOut">
              <a:rPr lang="en-US" smtClean="0"/>
              <a:t>10/1/21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D39CF-3ABB-AC4F-BE72-AB7C80CB75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097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706D90-D707-0E45-B1F5-85C890FFB167}" type="datetimeFigureOut">
              <a:rPr lang="en-US" smtClean="0"/>
              <a:t>10/1/21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D39CF-3ABB-AC4F-BE72-AB7C80CB75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1307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706D90-D707-0E45-B1F5-85C890FFB167}" type="datetimeFigureOut">
              <a:rPr lang="en-US" smtClean="0"/>
              <a:t>10/1/21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D39CF-3ABB-AC4F-BE72-AB7C80CB75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8737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706D90-D707-0E45-B1F5-85C890FFB167}" type="datetimeFigureOut">
              <a:rPr lang="en-US" smtClean="0"/>
              <a:t>10/1/21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D39CF-3ABB-AC4F-BE72-AB7C80CB75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5776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706D90-D707-0E45-B1F5-85C890FFB167}" type="datetimeFigureOut">
              <a:rPr lang="en-US" smtClean="0"/>
              <a:t>10/1/21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D39CF-3ABB-AC4F-BE72-AB7C80CB75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4780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706D90-D707-0E45-B1F5-85C890FFB167}" type="datetimeFigureOut">
              <a:rPr lang="en-US" smtClean="0"/>
              <a:t>10/1/21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D39CF-3ABB-AC4F-BE72-AB7C80CB75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0983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706D90-D707-0E45-B1F5-85C890FFB167}" type="datetimeFigureOut">
              <a:rPr lang="en-US" smtClean="0"/>
              <a:t>10/1/21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D39CF-3ABB-AC4F-BE72-AB7C80CB75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68971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706D90-D707-0E45-B1F5-85C890FFB167}" type="datetimeFigureOut">
              <a:rPr lang="en-US" smtClean="0"/>
              <a:t>10/1/21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D39CF-3ABB-AC4F-BE72-AB7C80CB75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0060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60706D90-D707-0E45-B1F5-85C890FFB167}" type="datetimeFigureOut">
              <a:rPr lang="en-US" smtClean="0"/>
              <a:t>10/1/21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5D39CF-3ABB-AC4F-BE72-AB7C80CB75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06563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58" r:id="rId1"/>
    <p:sldLayoutId id="2147483859" r:id="rId2"/>
    <p:sldLayoutId id="2147483860" r:id="rId3"/>
    <p:sldLayoutId id="2147483861" r:id="rId4"/>
    <p:sldLayoutId id="2147483862" r:id="rId5"/>
    <p:sldLayoutId id="2147483863" r:id="rId6"/>
    <p:sldLayoutId id="2147483864" r:id="rId7"/>
    <p:sldLayoutId id="2147483865" r:id="rId8"/>
    <p:sldLayoutId id="2147483866" r:id="rId9"/>
    <p:sldLayoutId id="2147483867" r:id="rId10"/>
    <p:sldLayoutId id="2147483868" r:id="rId11"/>
    <p:sldLayoutId id="2147483869" r:id="rId12"/>
    <p:sldLayoutId id="2147483870" r:id="rId13"/>
    <p:sldLayoutId id="2147483871" r:id="rId14"/>
    <p:sldLayoutId id="2147483872" r:id="rId15"/>
    <p:sldLayoutId id="2147483873" r:id="rId16"/>
    <p:sldLayoutId id="2147483874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41F15-9A14-224E-B82C-90EC79449E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30331" y="3809960"/>
            <a:ext cx="8991600" cy="1645920"/>
          </a:xfrm>
        </p:spPr>
        <p:txBody>
          <a:bodyPr/>
          <a:lstStyle/>
          <a:p>
            <a:br>
              <a:rPr lang="en-US" sz="6000" dirty="0"/>
            </a:br>
            <a:br>
              <a:rPr lang="en-US" sz="6000" dirty="0"/>
            </a:br>
            <a:r>
              <a:rPr lang="en-US" sz="6000" dirty="0"/>
              <a:t>Real Estate Growth Mapping using Tableau</a:t>
            </a:r>
            <a:br>
              <a:rPr lang="en-US" sz="6000" dirty="0"/>
            </a:br>
            <a:r>
              <a:rPr lang="en-US" sz="6000" dirty="0"/>
              <a:t> </a:t>
            </a:r>
            <a:br>
              <a:rPr lang="en-US" sz="6000" dirty="0"/>
            </a:br>
            <a:r>
              <a:rPr lang="en-US" sz="4000" b="1" dirty="0"/>
              <a:t>Module 3: Business</a:t>
            </a:r>
            <a:br>
              <a:rPr lang="en-US" sz="6000" dirty="0"/>
            </a:br>
            <a:endParaRPr lang="en-US" sz="6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DB2A0CA-A3BA-7344-AD7B-285888E885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13302" y="4797928"/>
            <a:ext cx="8825658" cy="861420"/>
          </a:xfrm>
        </p:spPr>
        <p:txBody>
          <a:bodyPr/>
          <a:lstStyle/>
          <a:p>
            <a:r>
              <a:rPr lang="en-US" dirty="0"/>
              <a:t>Kenneth Hua	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728B22-05BA-1B43-9A4D-DA7FE2BB0A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5122" y="3482940"/>
            <a:ext cx="4522576" cy="300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5477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8811EF-B8DD-F144-AF1C-1AB80FF87F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435" y="175316"/>
            <a:ext cx="9404723" cy="1400530"/>
          </a:xfrm>
        </p:spPr>
        <p:txBody>
          <a:bodyPr>
            <a:normAutofit/>
          </a:bodyPr>
          <a:lstStyle/>
          <a:p>
            <a:r>
              <a:rPr lang="en-US" dirty="0"/>
              <a:t>Project scope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2D7106-AEF2-A641-8162-E6A4EBD0E6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040" y="1575846"/>
            <a:ext cx="10701695" cy="4195481"/>
          </a:xfrm>
        </p:spPr>
        <p:txBody>
          <a:bodyPr/>
          <a:lstStyle/>
          <a:p>
            <a:r>
              <a:rPr lang="en-US" dirty="0"/>
              <a:t>My REIT (Real-estate) needs to </a:t>
            </a:r>
            <a:r>
              <a:rPr lang="en-US" b="1" dirty="0"/>
              <a:t>determine the top 5 areas with the highest growth in housing prices </a:t>
            </a:r>
            <a:r>
              <a:rPr lang="en-US" dirty="0"/>
              <a:t>to know where to target their investments and development projects.</a:t>
            </a:r>
          </a:p>
          <a:p>
            <a:r>
              <a:rPr lang="en-US" dirty="0"/>
              <a:t>The impact hypothesis is that current market trends will continue, and that areas with high, sustained growth will continue to demonstrate strong growth in the next 5-10 years.</a:t>
            </a:r>
          </a:p>
          <a:p>
            <a:r>
              <a:rPr lang="en-US" dirty="0"/>
              <a:t>Risks: Economic uncertainties, natural disasters, pandemics, social factors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8223F5-5F2C-4745-B8CD-26799E832C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4100" y="4484956"/>
            <a:ext cx="7745573" cy="2168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1736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886D2-21A5-BF47-9A5C-F384980CF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476" y="182790"/>
            <a:ext cx="9603275" cy="1049235"/>
          </a:xfrm>
        </p:spPr>
        <p:txBody>
          <a:bodyPr/>
          <a:lstStyle/>
          <a:p>
            <a:r>
              <a:rPr lang="en-US" dirty="0"/>
              <a:t>Methodology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166CD8-5B2B-3348-9E98-96E213EFEE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054" y="6313998"/>
            <a:ext cx="1393372" cy="420061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A0824D8-A84D-2248-A6AD-DE38069E9B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5492" y="1232025"/>
            <a:ext cx="10208534" cy="4912759"/>
          </a:xfrm>
        </p:spPr>
        <p:txBody>
          <a:bodyPr>
            <a:normAutofit/>
          </a:bodyPr>
          <a:lstStyle/>
          <a:p>
            <a:r>
              <a:rPr lang="en-US" sz="2400" dirty="0"/>
              <a:t>Using Zillow Open </a:t>
            </a:r>
            <a:r>
              <a:rPr lang="en-US" sz="2400" dirty="0" err="1"/>
              <a:t>DataSet</a:t>
            </a:r>
            <a:r>
              <a:rPr lang="en-US" sz="2400" dirty="0"/>
              <a:t>, we obtained housing price data from 2000-2021.</a:t>
            </a:r>
          </a:p>
          <a:p>
            <a:r>
              <a:rPr lang="en-US" sz="2400" dirty="0"/>
              <a:t>We calculated the difference between each year, to obtain the percentage change year to year</a:t>
            </a:r>
          </a:p>
          <a:p>
            <a:r>
              <a:rPr lang="en-US" sz="2400" dirty="0"/>
              <a:t>We averaged the year to year change from 2012-2021 to find the </a:t>
            </a:r>
            <a:r>
              <a:rPr lang="en-US" sz="2400" b="1" dirty="0"/>
              <a:t>Average Year to Year Change</a:t>
            </a:r>
            <a:r>
              <a:rPr lang="en-US" sz="2400" dirty="0"/>
              <a:t>, the metric we use to determine the highest growth Metropolitan Areas in the U.S</a:t>
            </a:r>
          </a:p>
        </p:txBody>
      </p:sp>
    </p:spTree>
    <p:extLst>
      <p:ext uri="{BB962C8B-B14F-4D97-AF65-F5344CB8AC3E}">
        <p14:creationId xmlns:p14="http://schemas.microsoft.com/office/powerpoint/2010/main" val="5382981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eoMap.mov">
            <a:hlinkClick r:id="" action="ppaction://media"/>
            <a:extLst>
              <a:ext uri="{FF2B5EF4-FFF2-40B4-BE49-F238E27FC236}">
                <a16:creationId xmlns:a16="http://schemas.microsoft.com/office/drawing/2014/main" id="{286F2924-07F8-BD4B-9C5A-6045C1B2EB4A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6153" y="174661"/>
            <a:ext cx="11743515" cy="4702824"/>
          </a:xfr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4424E3C-DFD8-A74B-887C-D514903F1093}"/>
              </a:ext>
            </a:extLst>
          </p:cNvPr>
          <p:cNvSpPr txBox="1">
            <a:spLocks/>
          </p:cNvSpPr>
          <p:nvPr/>
        </p:nvSpPr>
        <p:spPr>
          <a:xfrm>
            <a:off x="667820" y="5239820"/>
            <a:ext cx="10859784" cy="12226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dirty="0"/>
              <a:t>High growth areas are typically located in the Western Region, Florida, and parts of Michigan</a:t>
            </a:r>
          </a:p>
          <a:p>
            <a:r>
              <a:rPr lang="en-US" dirty="0"/>
              <a:t>Low growth areas are typically located in the Midwest, Northeast, and South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6354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5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0EFA2-3D47-BB44-AA2B-397C0C5444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582" y="113671"/>
            <a:ext cx="9404723" cy="1400530"/>
          </a:xfrm>
        </p:spPr>
        <p:txBody>
          <a:bodyPr/>
          <a:lstStyle/>
          <a:p>
            <a:r>
              <a:rPr lang="en-US" dirty="0"/>
              <a:t>Top Growth Areas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05AE4F-0921-9341-B1D6-4E1687E943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78202" y="1395809"/>
            <a:ext cx="4931596" cy="4195481"/>
          </a:xfrm>
        </p:spPr>
        <p:txBody>
          <a:bodyPr>
            <a:normAutofit lnSpcReduction="10000"/>
          </a:bodyPr>
          <a:lstStyle/>
          <a:p>
            <a:r>
              <a:rPr lang="en-US" sz="2800" dirty="0"/>
              <a:t>Top growth areas are typically located in the Western Region (CA Central Valley, Mountain West)</a:t>
            </a:r>
          </a:p>
          <a:p>
            <a:r>
              <a:rPr lang="en-US" sz="2800" dirty="0"/>
              <a:t>High growth areas have a average YTY growth rate of ~9-13%, compared to the U.S average of 5.5%</a:t>
            </a:r>
          </a:p>
          <a:p>
            <a:endParaRPr lang="en-US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43892A-8B2B-5941-96B6-90EC87B921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82" y="1395809"/>
            <a:ext cx="6441907" cy="3576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0372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1D300-13D4-124F-BF0E-86656C30DA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929" y="175316"/>
            <a:ext cx="9404723" cy="1400530"/>
          </a:xfrm>
        </p:spPr>
        <p:txBody>
          <a:bodyPr/>
          <a:lstStyle/>
          <a:p>
            <a:r>
              <a:rPr lang="en-US" dirty="0"/>
              <a:t>Bottom Growth Areas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C9B3A4-DE92-D94A-BA55-050EDA1461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99443" y="1403511"/>
            <a:ext cx="4830580" cy="4195481"/>
          </a:xfrm>
        </p:spPr>
        <p:txBody>
          <a:bodyPr>
            <a:normAutofit/>
          </a:bodyPr>
          <a:lstStyle/>
          <a:p>
            <a:r>
              <a:rPr lang="en-US" sz="2400" dirty="0"/>
              <a:t>Bottom growth areas are typically located in the Midwest, Northeast, and South.</a:t>
            </a:r>
          </a:p>
          <a:p>
            <a:r>
              <a:rPr lang="en-US" sz="2400" dirty="0"/>
              <a:t>There are some regions with negative growth rates, but most of the low growth rate regions are stagnating in price, but not decreasing.</a:t>
            </a:r>
          </a:p>
          <a:p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31EBF1-C38C-FD4F-8E6A-7DCBB86AC8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929" y="1403511"/>
            <a:ext cx="6777264" cy="3768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8424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0AAB95-6227-F947-8AAB-CBC386BED6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757" y="175317"/>
            <a:ext cx="9404723" cy="1400530"/>
          </a:xfrm>
        </p:spPr>
        <p:txBody>
          <a:bodyPr/>
          <a:lstStyle/>
          <a:p>
            <a:r>
              <a:rPr lang="en-US" dirty="0"/>
              <a:t>Yearly Housing Price (2012-2021)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056AFB-DF65-3D4A-BE61-D3F0222272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22731" y="1333269"/>
            <a:ext cx="4582275" cy="4915130"/>
          </a:xfrm>
        </p:spPr>
        <p:txBody>
          <a:bodyPr>
            <a:normAutofit lnSpcReduction="10000"/>
          </a:bodyPr>
          <a:lstStyle/>
          <a:p>
            <a:r>
              <a:rPr lang="en-US" sz="2800" dirty="0"/>
              <a:t>Top Growth cities vastly outperformed U.S average from 2012-2021</a:t>
            </a:r>
          </a:p>
          <a:p>
            <a:r>
              <a:rPr lang="en-US" sz="2800" dirty="0"/>
              <a:t>A house in Boise, ID bought for $149,805 in 2012 is now valued at $444,386 in 2021 (196% growth)</a:t>
            </a:r>
          </a:p>
          <a:p>
            <a:r>
              <a:rPr lang="en-US" sz="2800" dirty="0"/>
              <a:t>Low Growth cities stagnated in price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B16E0B-6DFA-E742-8764-F64D7D8E58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757" y="1333269"/>
            <a:ext cx="6807340" cy="4915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8551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DE858B-35E2-6C48-A326-933E8975DA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88004D-B5CC-9D48-9819-FEE5D7B6A1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3168" y="1477565"/>
            <a:ext cx="10506486" cy="4676655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The 4 highest growth areas:</a:t>
            </a:r>
          </a:p>
          <a:p>
            <a:pPr lvl="1"/>
            <a:r>
              <a:rPr lang="en-US" sz="2000" dirty="0"/>
              <a:t>Boise, ID</a:t>
            </a:r>
          </a:p>
          <a:p>
            <a:pPr lvl="1"/>
            <a:r>
              <a:rPr lang="en-US" sz="2000" dirty="0"/>
              <a:t>Merced, CA</a:t>
            </a:r>
          </a:p>
          <a:p>
            <a:pPr lvl="1"/>
            <a:r>
              <a:rPr lang="en-US" sz="2000" dirty="0"/>
              <a:t>Stockton, CA</a:t>
            </a:r>
          </a:p>
          <a:p>
            <a:pPr lvl="1"/>
            <a:r>
              <a:rPr lang="en-US" sz="2000" dirty="0"/>
              <a:t>Reno, NV</a:t>
            </a:r>
          </a:p>
          <a:p>
            <a:pPr lvl="1"/>
            <a:r>
              <a:rPr lang="en-US" sz="2000" dirty="0"/>
              <a:t>Modesto, CA</a:t>
            </a:r>
          </a:p>
          <a:p>
            <a:r>
              <a:rPr lang="en-US" sz="2400" dirty="0"/>
              <a:t>The Western Region of the country on average has the highest growth rates compared to other regions</a:t>
            </a:r>
          </a:p>
          <a:p>
            <a:r>
              <a:rPr lang="en-US" sz="2400" dirty="0"/>
              <a:t>REIT can start planning investments in the Metropolitan areas identified above, and should start to build a base of operations in the Western Region of the country</a:t>
            </a:r>
          </a:p>
          <a:p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1BFF6D-3773-2149-B824-801190E8F4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3809" y="1388681"/>
            <a:ext cx="4647025" cy="2510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5701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AE2DFE-087D-4B47-93DA-4B324B471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072A80-4704-6D47-A336-8ACD283F76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1" y="974131"/>
            <a:ext cx="8946541" cy="4195481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Do more market and geographical research on the 5 areas identified to account for other risks</a:t>
            </a:r>
          </a:p>
          <a:p>
            <a:r>
              <a:rPr lang="en-US" sz="2400" dirty="0"/>
              <a:t>Build predictive model using time-series modeling, to have a more rigorous model for price prediction</a:t>
            </a:r>
          </a:p>
          <a:p>
            <a:r>
              <a:rPr lang="en-US" sz="2400" dirty="0"/>
              <a:t>Incorporate feedback from stakeholders and other project members to iterate on the current analysis</a:t>
            </a:r>
          </a:p>
        </p:txBody>
      </p:sp>
    </p:spTree>
    <p:extLst>
      <p:ext uri="{BB962C8B-B14F-4D97-AF65-F5344CB8AC3E}">
        <p14:creationId xmlns:p14="http://schemas.microsoft.com/office/powerpoint/2010/main" val="267312550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{9C8CA1EF-2E71-E648-8891-B8FD4B8D3680}tf10001062</Template>
  <TotalTime>11538</TotalTime>
  <Words>443</Words>
  <Application>Microsoft Macintosh PowerPoint</Application>
  <PresentationFormat>Widescreen</PresentationFormat>
  <Paragraphs>37</Paragraphs>
  <Slides>9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Century Gothic</vt:lpstr>
      <vt:lpstr>Wingdings 3</vt:lpstr>
      <vt:lpstr>Ion</vt:lpstr>
      <vt:lpstr>  Real Estate Growth Mapping using Tableau   Module 3: Business </vt:lpstr>
      <vt:lpstr>Project scope</vt:lpstr>
      <vt:lpstr>Methodology</vt:lpstr>
      <vt:lpstr>PowerPoint Presentation</vt:lpstr>
      <vt:lpstr>Top Growth Areas</vt:lpstr>
      <vt:lpstr>Bottom Growth Areas</vt:lpstr>
      <vt:lpstr>Yearly Housing Price (2012-2021)</vt:lpstr>
      <vt:lpstr>Conclusions:</vt:lpstr>
      <vt:lpstr>Next Steps: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Module 3: Business</dc:title>
  <dc:creator>Microsoft Office User</dc:creator>
  <cp:lastModifiedBy>Microsoft Office User</cp:lastModifiedBy>
  <cp:revision>62</cp:revision>
  <dcterms:created xsi:type="dcterms:W3CDTF">2021-10-01T22:57:10Z</dcterms:created>
  <dcterms:modified xsi:type="dcterms:W3CDTF">2021-10-09T23:15:38Z</dcterms:modified>
</cp:coreProperties>
</file>